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8" r:id="rId2"/>
    <p:sldId id="260" r:id="rId3"/>
    <p:sldId id="261" r:id="rId4"/>
    <p:sldId id="265" r:id="rId5"/>
    <p:sldId id="267" r:id="rId6"/>
    <p:sldId id="268" r:id="rId7"/>
    <p:sldId id="270" r:id="rId8"/>
    <p:sldId id="271" r:id="rId9"/>
    <p:sldId id="272" r:id="rId10"/>
    <p:sldId id="273" r:id="rId11"/>
    <p:sldId id="275" r:id="rId12"/>
    <p:sldId id="27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66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A485D2-C4D0-43DC-88F2-816DC4872FAF}" type="datetimeFigureOut">
              <a:rPr lang="ru-RU" smtClean="0"/>
              <a:pPr/>
              <a:t>03.10.2020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FBF11C-8C09-490A-AB9C-E307A5B4C19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FBF11C-8C09-490A-AB9C-E307A5B4C19F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FBF11C-8C09-490A-AB9C-E307A5B4C19F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A275D-8B92-4951-B4E9-6ABDEF539028}" type="datetimeFigureOut">
              <a:rPr lang="ru-RU" smtClean="0"/>
              <a:pPr/>
              <a:t>03.10.2020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8C99C-B924-406D-B757-76E8C37F5B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A275D-8B92-4951-B4E9-6ABDEF539028}" type="datetimeFigureOut">
              <a:rPr lang="ru-RU" smtClean="0"/>
              <a:pPr/>
              <a:t>03.10.2020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8C99C-B924-406D-B757-76E8C37F5B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A275D-8B92-4951-B4E9-6ABDEF539028}" type="datetimeFigureOut">
              <a:rPr lang="ru-RU" smtClean="0"/>
              <a:pPr/>
              <a:t>03.10.2020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8C99C-B924-406D-B757-76E8C37F5B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A275D-8B92-4951-B4E9-6ABDEF539028}" type="datetimeFigureOut">
              <a:rPr lang="ru-RU" smtClean="0"/>
              <a:pPr/>
              <a:t>03.10.2020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8C99C-B924-406D-B757-76E8C37F5B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A275D-8B92-4951-B4E9-6ABDEF539028}" type="datetimeFigureOut">
              <a:rPr lang="ru-RU" smtClean="0"/>
              <a:pPr/>
              <a:t>03.10.2020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8C99C-B924-406D-B757-76E8C37F5B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A275D-8B92-4951-B4E9-6ABDEF539028}" type="datetimeFigureOut">
              <a:rPr lang="ru-RU" smtClean="0"/>
              <a:pPr/>
              <a:t>03.10.2020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8C99C-B924-406D-B757-76E8C37F5B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A275D-8B92-4951-B4E9-6ABDEF539028}" type="datetimeFigureOut">
              <a:rPr lang="ru-RU" smtClean="0"/>
              <a:pPr/>
              <a:t>03.10.2020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8C99C-B924-406D-B757-76E8C37F5B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A275D-8B92-4951-B4E9-6ABDEF539028}" type="datetimeFigureOut">
              <a:rPr lang="ru-RU" smtClean="0"/>
              <a:pPr/>
              <a:t>03.10.2020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8C99C-B924-406D-B757-76E8C37F5B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A275D-8B92-4951-B4E9-6ABDEF539028}" type="datetimeFigureOut">
              <a:rPr lang="ru-RU" smtClean="0"/>
              <a:pPr/>
              <a:t>03.10.2020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8C99C-B924-406D-B757-76E8C37F5B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A275D-8B92-4951-B4E9-6ABDEF539028}" type="datetimeFigureOut">
              <a:rPr lang="ru-RU" smtClean="0"/>
              <a:pPr/>
              <a:t>03.10.2020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8C99C-B924-406D-B757-76E8C37F5B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A275D-8B92-4951-B4E9-6ABDEF539028}" type="datetimeFigureOut">
              <a:rPr lang="ru-RU" smtClean="0"/>
              <a:pPr/>
              <a:t>03.10.2020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8C99C-B924-406D-B757-76E8C37F5B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A275D-8B92-4951-B4E9-6ABDEF539028}" type="datetimeFigureOut">
              <a:rPr lang="ru-RU" smtClean="0"/>
              <a:pPr/>
              <a:t>03.10.2020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8C99C-B924-406D-B757-76E8C37F5BC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1.jpeg"/><Relationship Id="rId7" Type="http://schemas.openxmlformats.org/officeDocument/2006/relationships/image" Target="../media/image13.jpeg"/><Relationship Id="rId12" Type="http://schemas.openxmlformats.org/officeDocument/2006/relationships/image" Target="../media/image18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11" Type="http://schemas.openxmlformats.org/officeDocument/2006/relationships/image" Target="../media/image17.jpeg"/><Relationship Id="rId5" Type="http://schemas.openxmlformats.org/officeDocument/2006/relationships/image" Target="../media/image11.jpeg"/><Relationship Id="rId10" Type="http://schemas.openxmlformats.org/officeDocument/2006/relationships/image" Target="../media/image16.jpeg"/><Relationship Id="rId4" Type="http://schemas.openxmlformats.org/officeDocument/2006/relationships/image" Target="../media/image10.jpeg"/><Relationship Id="rId9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skazayka.ru/wp-content/uploads/2014/08/fed2.jpg" TargetMode="External"/><Relationship Id="rId3" Type="http://schemas.openxmlformats.org/officeDocument/2006/relationships/hyperlink" Target="http://chukovskiy.ouc.ru/priznanie-starogo-skazochnika.html" TargetMode="External"/><Relationship Id="rId7" Type="http://schemas.openxmlformats.org/officeDocument/2006/relationships/hyperlink" Target="http://cs622720.vk.me/v622720922/24ec1/pwBCk6yU37I.jpg" TargetMode="External"/><Relationship Id="rId12" Type="http://schemas.openxmlformats.org/officeDocument/2006/relationships/hyperlink" Target="http://festival.1september.ru/articles/587838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bigslide.ru/images/18/17287/960/img8.jpg" TargetMode="External"/><Relationship Id="rId11" Type="http://schemas.openxmlformats.org/officeDocument/2006/relationships/hyperlink" Target="http://www.playing-field.ru/img/2015/052210/3040170" TargetMode="External"/><Relationship Id="rId5" Type="http://schemas.openxmlformats.org/officeDocument/2006/relationships/hyperlink" Target="http://gruzdoff.ru/wiki/%D0%A4%D0%B5%D0%B4%D0%BE%D1%80%D0%B8%D0%BD%D0%BE_%D0%B3%D0%BE%D1%80%D0%B5" TargetMode="External"/><Relationship Id="rId10" Type="http://schemas.openxmlformats.org/officeDocument/2006/relationships/hyperlink" Target="http://nashashcola.ru/wp-content/uploads/2013/11/Skazki_Korneja_Chukovskogo-2.jpeg" TargetMode="External"/><Relationship Id="rId4" Type="http://schemas.openxmlformats.org/officeDocument/2006/relationships/hyperlink" Target="http://www.k2-magazine.ru/index.php?id=415" TargetMode="External"/><Relationship Id="rId9" Type="http://schemas.openxmlformats.org/officeDocument/2006/relationships/hyperlink" Target="http://belajakalitvaa.prolifeme.net/imagi/evripid-ifigeniya-v-avlide-5089-large.jpg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sites.google.com/site/permarfedorinogore/home" TargetMode="External"/><Relationship Id="rId3" Type="http://schemas.openxmlformats.org/officeDocument/2006/relationships/slide" Target="slide11.xml"/><Relationship Id="rId7" Type="http://schemas.openxmlformats.org/officeDocument/2006/relationships/hyperlink" Target="http://perelomova.ucoz.ru/_ld/1/154_Sr8.htm" TargetMode="Externa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slide" Target="slide3.xml"/><Relationship Id="rId4" Type="http://schemas.openxmlformats.org/officeDocument/2006/relationships/slide" Target="slide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000628" y="4429132"/>
            <a:ext cx="36433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>Воспитатели старшей группы: </a:t>
            </a:r>
            <a:r>
              <a:rPr lang="ru-RU" dirty="0" err="1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>Танова</a:t>
            </a:r>
            <a:r>
              <a:rPr lang="ru-RU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> Е.К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>Саая</a:t>
            </a:r>
            <a:r>
              <a:rPr lang="ru-RU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> С.С</a:t>
            </a:r>
            <a:endParaRPr lang="ru-RU" dirty="0">
              <a:solidFill>
                <a:srgbClr val="002060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5" name="Прямоугольник 6"/>
          <p:cNvSpPr>
            <a:spLocks noChangeArrowheads="1"/>
          </p:cNvSpPr>
          <p:nvPr/>
        </p:nvSpPr>
        <p:spPr bwMode="auto">
          <a:xfrm>
            <a:off x="251520" y="142852"/>
            <a:ext cx="84969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solidFill>
                  <a:srgbClr val="002060"/>
                </a:solidFill>
              </a:rPr>
              <a:t>МБДОУ детский сад «</a:t>
            </a:r>
            <a:r>
              <a:rPr lang="ru-RU" sz="2000" dirty="0" err="1" smtClean="0">
                <a:solidFill>
                  <a:srgbClr val="002060"/>
                </a:solidFill>
              </a:rPr>
              <a:t>Дамырак</a:t>
            </a:r>
            <a:r>
              <a:rPr lang="ru-RU" sz="2000" dirty="0" smtClean="0">
                <a:solidFill>
                  <a:srgbClr val="002060"/>
                </a:solidFill>
              </a:rPr>
              <a:t>» с.Самагалтай МР «</a:t>
            </a:r>
            <a:r>
              <a:rPr lang="ru-RU" sz="2000" dirty="0" err="1" smtClean="0">
                <a:solidFill>
                  <a:srgbClr val="002060"/>
                </a:solidFill>
              </a:rPr>
              <a:t>Тес-Хемский</a:t>
            </a:r>
            <a:r>
              <a:rPr lang="ru-RU" sz="2000" dirty="0" smtClean="0">
                <a:solidFill>
                  <a:srgbClr val="002060"/>
                </a:solidFill>
              </a:rPr>
              <a:t> район РТ»</a:t>
            </a:r>
            <a:endParaRPr lang="ru-RU" sz="2000" dirty="0" smtClean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85987" y="1571612"/>
            <a:ext cx="4870051" cy="30777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Федорино</a:t>
            </a:r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горе</a:t>
            </a:r>
          </a:p>
          <a:p>
            <a:pPr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презентация сказки </a:t>
            </a:r>
          </a:p>
          <a:p>
            <a:pPr algn="ctr"/>
            <a:endParaRPr lang="ru-RU" sz="54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57290" y="2928934"/>
            <a:ext cx="1845006" cy="25200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fade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8429652" y="6174000"/>
            <a:ext cx="576000" cy="540000"/>
          </a:xfrm>
          <a:prstGeom prst="actionButtonHom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57158" y="2285992"/>
            <a:ext cx="628654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000" algn="just"/>
            <a:r>
              <a:rPr lang="ru-RU" sz="2400" dirty="0" smtClean="0"/>
              <a:t>Тем временем, посуда замечает, что за ними по пятам идёт раскаявшаяся Федора, которая обещает исправиться и пересмотреть своё отношение к чистоте, указывая конкретные действия, которые намерена совершить. После этого обещания посуда осознаёт возможность мирного решения  возникшего конфликта и соглашается вернуться к Федоре. </a:t>
            </a:r>
            <a:endParaRPr lang="ru-RU" sz="2400" dirty="0"/>
          </a:p>
        </p:txBody>
      </p:sp>
      <p:pic>
        <p:nvPicPr>
          <p:cNvPr id="6" name="Picture 2" descr="http://img.labirint.ru/images/comments_pic/1421/0_398f74603de662de3543689b6c4b07ea_1400923493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643702" y="2214554"/>
            <a:ext cx="2315250" cy="302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10" name="Прямоугольник 9"/>
          <p:cNvSpPr/>
          <p:nvPr/>
        </p:nvSpPr>
        <p:spPr>
          <a:xfrm>
            <a:off x="500034" y="785794"/>
            <a:ext cx="807249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000" algn="just"/>
            <a:r>
              <a:rPr lang="ru-RU" sz="2400" dirty="0" smtClean="0"/>
              <a:t>А в это время, находящаяся дома Федора начинает осознавать весь ужас возникшего положения, раскаивается в содеянном и собирается догнать посуду и договориться о мирном решении этого вопроса.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57158" y="5572140"/>
            <a:ext cx="77867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       Дальнейшее их совместное существование начинает осуществляться на условиях обоюдного уважения.</a:t>
            </a:r>
            <a:endParaRPr lang="ru-RU" sz="24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398704" y="214290"/>
            <a:ext cx="23360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0000"/>
                </a:solidFill>
              </a:rPr>
              <a:t>Сюжет сказки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8501090" y="6215082"/>
            <a:ext cx="468000" cy="432000"/>
          </a:xfrm>
          <a:prstGeom prst="actionButtonHom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7161" y="1214422"/>
            <a:ext cx="1581436" cy="21600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785786" y="785794"/>
            <a:ext cx="1000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1926</a:t>
            </a:r>
            <a:endParaRPr lang="ru-RU" sz="2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000232" y="1214422"/>
            <a:ext cx="1658583" cy="21600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2357422" y="785794"/>
            <a:ext cx="1000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1928</a:t>
            </a:r>
            <a:endParaRPr lang="ru-RU" sz="28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714744" y="1214422"/>
            <a:ext cx="1620000" cy="21600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</p:spPr>
      </p:pic>
      <p:sp>
        <p:nvSpPr>
          <p:cNvPr id="12" name="TextBox 11"/>
          <p:cNvSpPr txBox="1"/>
          <p:nvPr/>
        </p:nvSpPr>
        <p:spPr>
          <a:xfrm>
            <a:off x="4071934" y="785794"/>
            <a:ext cx="1000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1935</a:t>
            </a:r>
            <a:endParaRPr lang="ru-RU" sz="2800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85721" y="4000504"/>
            <a:ext cx="1506123" cy="21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5500694" y="1214422"/>
            <a:ext cx="1590072" cy="21600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</p:spPr>
      </p:pic>
      <p:sp>
        <p:nvSpPr>
          <p:cNvPr id="14" name="TextBox 13"/>
          <p:cNvSpPr txBox="1"/>
          <p:nvPr/>
        </p:nvSpPr>
        <p:spPr>
          <a:xfrm>
            <a:off x="5786446" y="785794"/>
            <a:ext cx="1000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1936</a:t>
            </a:r>
            <a:endParaRPr lang="ru-RU" sz="2800" dirty="0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7215206" y="1214422"/>
            <a:ext cx="1530810" cy="2160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16" name="TextBox 15"/>
          <p:cNvSpPr txBox="1"/>
          <p:nvPr/>
        </p:nvSpPr>
        <p:spPr>
          <a:xfrm>
            <a:off x="7500958" y="785794"/>
            <a:ext cx="928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1940</a:t>
            </a:r>
            <a:endParaRPr lang="ru-RU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785786" y="3571876"/>
            <a:ext cx="928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1949</a:t>
            </a:r>
            <a:endParaRPr lang="ru-RU" sz="2800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3571868" y="4000504"/>
            <a:ext cx="1511315" cy="21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19" name="TextBox 18"/>
          <p:cNvSpPr txBox="1"/>
          <p:nvPr/>
        </p:nvSpPr>
        <p:spPr>
          <a:xfrm>
            <a:off x="4071934" y="3571876"/>
            <a:ext cx="928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1962</a:t>
            </a:r>
            <a:endParaRPr lang="ru-RU" sz="2800" dirty="0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5143504" y="4000504"/>
            <a:ext cx="2075722" cy="21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21" name="TextBox 20"/>
          <p:cNvSpPr txBox="1"/>
          <p:nvPr/>
        </p:nvSpPr>
        <p:spPr>
          <a:xfrm>
            <a:off x="5786446" y="3571876"/>
            <a:ext cx="928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1971</a:t>
            </a:r>
            <a:endParaRPr lang="ru-RU" sz="2800" dirty="0"/>
          </a:p>
        </p:txBody>
      </p:sp>
      <p:pic>
        <p:nvPicPr>
          <p:cNvPr id="31746" name="Picture 2" descr="http://www.bukinist.su/books_imgs/2632_3684_04.jpg"/>
          <p:cNvPicPr>
            <a:picLocks noChangeAspect="1" noChangeArrowheads="1"/>
          </p:cNvPicPr>
          <p:nvPr/>
        </p:nvPicPr>
        <p:blipFill>
          <a:blip r:embed="rId11" cstate="email"/>
          <a:srcRect/>
          <a:stretch>
            <a:fillRect/>
          </a:stretch>
        </p:blipFill>
        <p:spPr bwMode="auto">
          <a:xfrm>
            <a:off x="1928794" y="4000504"/>
            <a:ext cx="1545442" cy="212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22" name="TextBox 21"/>
          <p:cNvSpPr txBox="1"/>
          <p:nvPr/>
        </p:nvSpPr>
        <p:spPr>
          <a:xfrm>
            <a:off x="2357422" y="3571876"/>
            <a:ext cx="928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1951</a:t>
            </a:r>
            <a:endParaRPr lang="ru-RU" sz="2800" dirty="0"/>
          </a:p>
        </p:txBody>
      </p:sp>
      <p:pic>
        <p:nvPicPr>
          <p:cNvPr id="31748" name="Picture 4" descr="http://data.fantlab.ru/images/editions/big/109167"/>
          <p:cNvPicPr>
            <a:picLocks noChangeAspect="1" noChangeArrowheads="1"/>
          </p:cNvPicPr>
          <p:nvPr/>
        </p:nvPicPr>
        <p:blipFill>
          <a:blip r:embed="rId12" cstate="email"/>
          <a:srcRect/>
          <a:stretch>
            <a:fillRect/>
          </a:stretch>
        </p:blipFill>
        <p:spPr bwMode="auto">
          <a:xfrm>
            <a:off x="7286644" y="4000504"/>
            <a:ext cx="1571636" cy="212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23" name="TextBox 22"/>
          <p:cNvSpPr txBox="1"/>
          <p:nvPr/>
        </p:nvSpPr>
        <p:spPr>
          <a:xfrm>
            <a:off x="7500958" y="3571876"/>
            <a:ext cx="928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1985</a:t>
            </a:r>
            <a:endParaRPr lang="ru-RU" sz="28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285984" y="142852"/>
            <a:ext cx="42644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0000"/>
                </a:solidFill>
              </a:rPr>
              <a:t>Выставка ранних изданий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5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3" dur="10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1" grpId="0"/>
      <p:bldP spid="12" grpId="0"/>
      <p:bldP spid="14" grpId="0"/>
      <p:bldP spid="16" grpId="0"/>
      <p:bldP spid="17" grpId="0"/>
      <p:bldP spid="19" grpId="0"/>
      <p:bldP spid="21" grpId="0"/>
      <p:bldP spid="22" grpId="0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Прямоугольник 60"/>
          <p:cNvSpPr/>
          <p:nvPr/>
        </p:nvSpPr>
        <p:spPr>
          <a:xfrm>
            <a:off x="2773088" y="0"/>
            <a:ext cx="39757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latin typeface="Arial Narrow" pitchFamily="34" charset="0"/>
              </a:rPr>
              <a:t>Информационные источники:</a:t>
            </a:r>
            <a:endParaRPr lang="ru-RU" sz="2400" b="1" dirty="0">
              <a:latin typeface="Arial Narrow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571480"/>
            <a:ext cx="678661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hlinkClick r:id="rId3"/>
              </a:rPr>
              <a:t>http://chukovskiy.ouc.ru/priznanie-starogo-skazochnika.html</a:t>
            </a:r>
            <a:r>
              <a:rPr lang="ru-RU" sz="1200" dirty="0" smtClean="0"/>
              <a:t> </a:t>
            </a:r>
            <a:endParaRPr lang="ru-RU" sz="1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857232"/>
            <a:ext cx="664373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hlinkClick r:id="rId4"/>
              </a:rPr>
              <a:t>http://www.k2-magazine.ru/index.php?id=415</a:t>
            </a:r>
            <a:r>
              <a:rPr lang="ru-RU" sz="1200" dirty="0" smtClean="0"/>
              <a:t> </a:t>
            </a:r>
            <a:endParaRPr lang="ru-RU" sz="1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1142984"/>
            <a:ext cx="835824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>
                <a:hlinkClick r:id="rId5"/>
              </a:rPr>
              <a:t>http://gruzdoff.ru/wiki/%D0%A4%D0%B5%D0%B4%D0%BE%D1%80%D0%B8%D0%BD%D0%BE_%D0%B3%D0%BE%D1%80%D0%B5</a:t>
            </a:r>
            <a:r>
              <a:rPr lang="ru-RU" sz="1000" dirty="0" smtClean="0"/>
              <a:t> </a:t>
            </a:r>
            <a:endParaRPr lang="ru-RU" sz="1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1428736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 smtClean="0">
                <a:hlinkClick r:id="rId6"/>
              </a:rPr>
              <a:t>http://bigslide.ru/images/18/17287/960/img8.jpg</a:t>
            </a:r>
            <a:r>
              <a:rPr lang="ru-RU" sz="1200" dirty="0" smtClean="0"/>
              <a:t> </a:t>
            </a:r>
            <a:endParaRPr lang="ru-RU" sz="1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1714488"/>
            <a:ext cx="692948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hlinkClick r:id="rId7"/>
              </a:rPr>
              <a:t>http://cs622720.vk.me/v622720922/24ec1/pwBCk6yU37I.jpg</a:t>
            </a:r>
            <a:r>
              <a:rPr lang="ru-RU" sz="1200" dirty="0" smtClean="0"/>
              <a:t> </a:t>
            </a:r>
            <a:endParaRPr lang="ru-RU" sz="1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00034" y="2000240"/>
            <a:ext cx="421481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hlinkClick r:id="rId8"/>
              </a:rPr>
              <a:t>http://www.skazayka.ru/wp-content/uploads/2014/08/fed2.jpg</a:t>
            </a:r>
            <a:r>
              <a:rPr lang="ru-RU" sz="1200" dirty="0" smtClean="0"/>
              <a:t> </a:t>
            </a:r>
            <a:endParaRPr lang="ru-RU" sz="1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00034" y="2285992"/>
            <a:ext cx="535785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hlinkClick r:id="rId9"/>
              </a:rPr>
              <a:t>http://belajakalitvaa.prolifeme.net/imagi/evripid-ifigeniya-v-avlide-5089-large.jpg</a:t>
            </a:r>
            <a:r>
              <a:rPr lang="ru-RU" sz="1200" dirty="0" smtClean="0"/>
              <a:t> </a:t>
            </a:r>
            <a:endParaRPr lang="ru-RU" sz="12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00034" y="2643182"/>
            <a:ext cx="650084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hlinkClick r:id="rId10"/>
              </a:rPr>
              <a:t>http://nashashcola.ru/wp-content/uploads/2013/11/Skazki_Korneja_Chukovskogo-2.jpeg</a:t>
            </a:r>
            <a:r>
              <a:rPr lang="ru-RU" sz="1200" dirty="0" smtClean="0"/>
              <a:t> </a:t>
            </a:r>
            <a:endParaRPr lang="ru-RU" sz="12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00034" y="2928934"/>
            <a:ext cx="685804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hlinkClick r:id="rId11"/>
              </a:rPr>
              <a:t>http://www.playing-field.ru/img/2015/052210/3040170</a:t>
            </a:r>
            <a:r>
              <a:rPr lang="ru-RU" sz="1200" dirty="0" smtClean="0"/>
              <a:t> </a:t>
            </a:r>
            <a:endParaRPr lang="ru-RU" sz="12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71472" y="357166"/>
            <a:ext cx="291137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 smtClean="0">
                <a:hlinkClick r:id="rId12"/>
              </a:rPr>
              <a:t>http://festival.1september.ru/articles/587838/</a:t>
            </a:r>
            <a:r>
              <a:rPr lang="ru-RU" sz="1100" dirty="0" smtClean="0"/>
              <a:t> </a:t>
            </a:r>
            <a:endParaRPr lang="ru-RU" sz="11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AutoShape 4"/>
          <p:cNvSpPr>
            <a:spLocks noChangeArrowheads="1"/>
          </p:cNvSpPr>
          <p:nvPr/>
        </p:nvSpPr>
        <p:spPr bwMode="gray">
          <a:xfrm>
            <a:off x="5500694" y="4071942"/>
            <a:ext cx="720000" cy="396000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chemeClr val="tx1">
                  <a:lumMod val="60000"/>
                  <a:lumOff val="40000"/>
                </a:schemeClr>
              </a:gs>
              <a:gs pos="100000">
                <a:schemeClr val="tx1">
                  <a:lumMod val="60000"/>
                  <a:lumOff val="40000"/>
                </a:schemeClr>
              </a:gs>
            </a:gsLst>
            <a:lin ang="0" scaled="1"/>
          </a:gra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2" name="AutoShape 4"/>
          <p:cNvSpPr>
            <a:spLocks noChangeArrowheads="1"/>
          </p:cNvSpPr>
          <p:nvPr/>
        </p:nvSpPr>
        <p:spPr bwMode="gray">
          <a:xfrm rot="16200000">
            <a:off x="4321124" y="2108240"/>
            <a:ext cx="540000" cy="324000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chemeClr val="tx1">
                  <a:lumMod val="60000"/>
                  <a:lumOff val="40000"/>
                </a:schemeClr>
              </a:gs>
              <a:gs pos="100000">
                <a:schemeClr val="tx1">
                  <a:lumMod val="60000"/>
                  <a:lumOff val="40000"/>
                </a:schemeClr>
              </a:gs>
            </a:gsLst>
            <a:lin ang="0" scaled="1"/>
          </a:gra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" name="AutoShape 4"/>
          <p:cNvSpPr>
            <a:spLocks noChangeArrowheads="1"/>
          </p:cNvSpPr>
          <p:nvPr/>
        </p:nvSpPr>
        <p:spPr bwMode="gray">
          <a:xfrm>
            <a:off x="5500694" y="2786058"/>
            <a:ext cx="720000" cy="396000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chemeClr val="tx1">
                  <a:lumMod val="60000"/>
                  <a:lumOff val="40000"/>
                </a:schemeClr>
              </a:gs>
              <a:gs pos="100000">
                <a:schemeClr val="tx1">
                  <a:lumMod val="60000"/>
                  <a:lumOff val="40000"/>
                </a:schemeClr>
              </a:gs>
            </a:gsLst>
            <a:lin ang="0" scaled="1"/>
          </a:gra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" name="AutoShape 4"/>
          <p:cNvSpPr>
            <a:spLocks noChangeArrowheads="1"/>
          </p:cNvSpPr>
          <p:nvPr/>
        </p:nvSpPr>
        <p:spPr bwMode="gray">
          <a:xfrm rot="5400000">
            <a:off x="4338562" y="4948322"/>
            <a:ext cx="720000" cy="396000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chemeClr val="tx1">
                  <a:lumMod val="60000"/>
                  <a:lumOff val="40000"/>
                </a:schemeClr>
              </a:gs>
              <a:gs pos="100000">
                <a:schemeClr val="tx1">
                  <a:lumMod val="60000"/>
                  <a:lumOff val="40000"/>
                </a:schemeClr>
              </a:gs>
            </a:gsLst>
            <a:lin ang="0" scaled="1"/>
          </a:gra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9" name="Прямоугольник с двумя скругленными противолежащими углами 38">
            <a:hlinkClick r:id="rId2" action="ppaction://hlinksldjump" highlightClick="1"/>
          </p:cNvPr>
          <p:cNvSpPr/>
          <p:nvPr/>
        </p:nvSpPr>
        <p:spPr>
          <a:xfrm>
            <a:off x="2143108" y="5500702"/>
            <a:ext cx="4643470" cy="1152000"/>
          </a:xfrm>
          <a:prstGeom prst="round2DiagRect">
            <a:avLst/>
          </a:prstGeom>
          <a:solidFill>
            <a:schemeClr val="bg1">
              <a:alpha val="1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cs typeface="Times New Roman" pitchFamily="18" charset="0"/>
              </a:rPr>
              <a:t>«Признания старого сказочника»  или история создания сказки «</a:t>
            </a:r>
            <a:r>
              <a:rPr lang="ru-RU" sz="2400" dirty="0" err="1" smtClean="0">
                <a:solidFill>
                  <a:srgbClr val="002060"/>
                </a:solidFill>
                <a:cs typeface="Times New Roman" pitchFamily="18" charset="0"/>
              </a:rPr>
              <a:t>Федорино</a:t>
            </a:r>
            <a:r>
              <a:rPr lang="ru-RU" sz="2400" dirty="0" smtClean="0">
                <a:solidFill>
                  <a:srgbClr val="002060"/>
                </a:solidFill>
                <a:cs typeface="Times New Roman" pitchFamily="18" charset="0"/>
              </a:rPr>
              <a:t> горе»</a:t>
            </a:r>
          </a:p>
        </p:txBody>
      </p:sp>
      <p:sp>
        <p:nvSpPr>
          <p:cNvPr id="52" name="Прямоугольник с двумя скругленными противолежащими углами 51">
            <a:hlinkClick r:id="rId3" action="ppaction://hlinksldjump" highlightClick="1"/>
          </p:cNvPr>
          <p:cNvSpPr/>
          <p:nvPr/>
        </p:nvSpPr>
        <p:spPr>
          <a:xfrm>
            <a:off x="6500826" y="3714752"/>
            <a:ext cx="2160000" cy="1080000"/>
          </a:xfrm>
          <a:prstGeom prst="round2DiagRect">
            <a:avLst/>
          </a:prstGeom>
          <a:solidFill>
            <a:schemeClr val="bg1">
              <a:alpha val="47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cs typeface="Times New Roman" pitchFamily="18" charset="0"/>
              </a:rPr>
              <a:t>Выставка ранних изданий</a:t>
            </a:r>
            <a:endParaRPr lang="ru-RU" sz="2400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60" name="Прямоугольник с двумя скругленными противолежащими углами 59">
            <a:hlinkClick r:id="rId4" action="ppaction://hlinksldjump" highlightClick="1"/>
          </p:cNvPr>
          <p:cNvSpPr/>
          <p:nvPr/>
        </p:nvSpPr>
        <p:spPr>
          <a:xfrm>
            <a:off x="6500826" y="2214554"/>
            <a:ext cx="2160000" cy="1080000"/>
          </a:xfrm>
          <a:prstGeom prst="round2DiagRect">
            <a:avLst/>
          </a:prstGeom>
          <a:solidFill>
            <a:schemeClr val="bg1">
              <a:alpha val="4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Сюжет сказки </a:t>
            </a:r>
            <a:endParaRPr lang="ru-RU" sz="2400" dirty="0"/>
          </a:p>
        </p:txBody>
      </p:sp>
      <p:sp>
        <p:nvSpPr>
          <p:cNvPr id="46" name="TextBox 45"/>
          <p:cNvSpPr txBox="1"/>
          <p:nvPr/>
        </p:nvSpPr>
        <p:spPr>
          <a:xfrm>
            <a:off x="2143108" y="142852"/>
            <a:ext cx="54292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Корней Иванович Чуковский</a:t>
            </a:r>
            <a:endParaRPr lang="ru-RU" sz="3200" b="1" dirty="0"/>
          </a:p>
        </p:txBody>
      </p:sp>
      <p:sp>
        <p:nvSpPr>
          <p:cNvPr id="26" name="Прямоугольник с двумя скругленными противолежащими углами 25">
            <a:hlinkClick r:id="rId5" action="ppaction://hlinksldjump" highlightClick="1"/>
          </p:cNvPr>
          <p:cNvSpPr/>
          <p:nvPr/>
        </p:nvSpPr>
        <p:spPr>
          <a:xfrm>
            <a:off x="2571736" y="928670"/>
            <a:ext cx="3929090" cy="1116000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600" dirty="0" smtClean="0">
                <a:solidFill>
                  <a:srgbClr val="002060"/>
                </a:solidFill>
                <a:cs typeface="Times New Roman" pitchFamily="18" charset="0"/>
              </a:rPr>
              <a:t>Из </a:t>
            </a:r>
            <a:r>
              <a:rPr lang="ru-RU" sz="2600" smtClean="0">
                <a:solidFill>
                  <a:srgbClr val="002060"/>
                </a:solidFill>
                <a:cs typeface="Times New Roman" pitchFamily="18" charset="0"/>
              </a:rPr>
              <a:t>биографии или, </a:t>
            </a:r>
            <a:r>
              <a:rPr lang="ru-RU" sz="2600" dirty="0" smtClean="0">
                <a:solidFill>
                  <a:srgbClr val="002060"/>
                </a:solidFill>
                <a:cs typeface="Times New Roman" pitchFamily="18" charset="0"/>
              </a:rPr>
              <a:t>как Чуковский стал писателем</a:t>
            </a:r>
          </a:p>
        </p:txBody>
      </p:sp>
      <p:pic>
        <p:nvPicPr>
          <p:cNvPr id="27" name="Picture 2" descr="http://nashashcola.ru/wp-content/uploads/2013/11/Skazki_Korneja_Chukovskogo-2.jpe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714744" y="2500306"/>
            <a:ext cx="1674000" cy="2232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AutoShape 4"/>
          <p:cNvSpPr>
            <a:spLocks noChangeArrowheads="1"/>
          </p:cNvSpPr>
          <p:nvPr/>
        </p:nvSpPr>
        <p:spPr bwMode="gray">
          <a:xfrm rot="10800000">
            <a:off x="2857488" y="2714620"/>
            <a:ext cx="720000" cy="396000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chemeClr val="tx1">
                  <a:lumMod val="60000"/>
                  <a:lumOff val="40000"/>
                </a:schemeClr>
              </a:gs>
              <a:gs pos="100000">
                <a:schemeClr val="tx1">
                  <a:lumMod val="60000"/>
                  <a:lumOff val="40000"/>
                </a:schemeClr>
              </a:gs>
            </a:gsLst>
            <a:lin ang="0" scaled="1"/>
          </a:gra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" name="Прямоугольник с двумя скругленными противолежащими углами 13">
            <a:hlinkClick r:id="" action="ppaction://noaction" highlightClick="1"/>
          </p:cNvPr>
          <p:cNvSpPr/>
          <p:nvPr/>
        </p:nvSpPr>
        <p:spPr>
          <a:xfrm>
            <a:off x="714348" y="2428868"/>
            <a:ext cx="1928826" cy="1000132"/>
          </a:xfrm>
          <a:prstGeom prst="round2DiagRect">
            <a:avLst/>
          </a:prstGeom>
          <a:solidFill>
            <a:schemeClr val="bg1">
              <a:alpha val="47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20" name="AutoShape 4"/>
          <p:cNvSpPr>
            <a:spLocks noChangeArrowheads="1"/>
          </p:cNvSpPr>
          <p:nvPr/>
        </p:nvSpPr>
        <p:spPr bwMode="gray">
          <a:xfrm rot="10800000">
            <a:off x="2928926" y="4000504"/>
            <a:ext cx="720000" cy="396000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chemeClr val="tx1">
                  <a:lumMod val="60000"/>
                  <a:lumOff val="40000"/>
                </a:schemeClr>
              </a:gs>
              <a:gs pos="100000">
                <a:schemeClr val="tx1">
                  <a:lumMod val="60000"/>
                  <a:lumOff val="40000"/>
                </a:schemeClr>
              </a:gs>
            </a:gsLst>
            <a:lin ang="0" scaled="1"/>
          </a:gra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" name="Прямоугольник с двумя скругленными противолежащими углами 20">
            <a:hlinkClick r:id="" action="ppaction://noaction" highlightClick="1"/>
          </p:cNvPr>
          <p:cNvSpPr/>
          <p:nvPr/>
        </p:nvSpPr>
        <p:spPr>
          <a:xfrm>
            <a:off x="785786" y="3643314"/>
            <a:ext cx="1928826" cy="1080000"/>
          </a:xfrm>
          <a:prstGeom prst="round2DiagRect">
            <a:avLst/>
          </a:prstGeom>
          <a:solidFill>
            <a:schemeClr val="bg1">
              <a:alpha val="47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24" name="TextBox 23">
            <a:hlinkClick r:id="rId7"/>
          </p:cNvPr>
          <p:cNvSpPr txBox="1"/>
          <p:nvPr/>
        </p:nvSpPr>
        <p:spPr>
          <a:xfrm>
            <a:off x="857224" y="3643313"/>
            <a:ext cx="1785950" cy="90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Тест по сказке «</a:t>
            </a:r>
            <a:r>
              <a:rPr lang="ru-RU" sz="2000" dirty="0" err="1" smtClean="0"/>
              <a:t>Федорино</a:t>
            </a:r>
            <a:r>
              <a:rPr lang="ru-RU" sz="2000" dirty="0" smtClean="0"/>
              <a:t> горе»</a:t>
            </a:r>
            <a:endParaRPr lang="ru-RU" sz="2000" dirty="0"/>
          </a:p>
        </p:txBody>
      </p:sp>
      <p:sp>
        <p:nvSpPr>
          <p:cNvPr id="25" name="TextBox 24">
            <a:hlinkClick r:id="rId8"/>
          </p:cNvPr>
          <p:cNvSpPr txBox="1"/>
          <p:nvPr/>
        </p:nvSpPr>
        <p:spPr>
          <a:xfrm>
            <a:off x="928662" y="2571744"/>
            <a:ext cx="1500198" cy="72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err="1" smtClean="0"/>
              <a:t>Веб-квест</a:t>
            </a:r>
            <a:endParaRPr lang="ru-RU" sz="24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0"/>
                            </p:stCondLst>
                            <p:childTnLst>
                              <p:par>
                                <p:cTn id="5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  <p:bldP spid="42" grpId="0" animBg="1"/>
      <p:bldP spid="43" grpId="0" animBg="1"/>
      <p:bldP spid="51" grpId="0" animBg="1"/>
      <p:bldP spid="39" grpId="0" animBg="1"/>
      <p:bldP spid="26" grpId="0" animBg="1"/>
      <p:bldP spid="13" grpId="0" animBg="1"/>
      <p:bldP spid="20" grpId="0" animBg="1"/>
      <p:bldP spid="24" grpId="0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714348" y="142852"/>
            <a:ext cx="79296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Корней Иванович Чуковский</a:t>
            </a:r>
          </a:p>
          <a:p>
            <a:pPr algn="ctr"/>
            <a:r>
              <a:rPr lang="ru-RU" sz="2400" dirty="0" smtClean="0"/>
              <a:t>(1882 – 1969),</a:t>
            </a:r>
          </a:p>
          <a:p>
            <a:pPr algn="ctr"/>
            <a:r>
              <a:rPr lang="ru-RU" sz="2400" dirty="0" smtClean="0"/>
              <a:t>писатель, поэт, переводчик.</a:t>
            </a:r>
          </a:p>
          <a:p>
            <a:pPr algn="ctr"/>
            <a:r>
              <a:rPr lang="ru-RU" sz="2400" dirty="0" smtClean="0"/>
              <a:t>(Настоящее имя Николай Васильевич Корнейчуков)</a:t>
            </a:r>
            <a:endParaRPr lang="ru-RU" sz="24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28596" y="1643050"/>
            <a:ext cx="828680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200" dirty="0" smtClean="0"/>
              <a:t>Родился 31 марта 1882 года в Санкт-Петербурге. </a:t>
            </a:r>
          </a:p>
          <a:p>
            <a:pPr algn="just"/>
            <a:r>
              <a:rPr lang="ru-RU" sz="2200" dirty="0" smtClean="0"/>
              <a:t>С ранних лет Чуковский начал интересоваться поэзией: сам писал стихотворения и даже поэмы. А в 1901 году появилась его первая статья в газете «Одесские новости». </a:t>
            </a:r>
          </a:p>
          <a:p>
            <a:pPr algn="just"/>
            <a:r>
              <a:rPr lang="ru-RU" sz="2200" dirty="0" smtClean="0"/>
              <a:t>В 1916 году  А.М. Горький попросил Чуковского написать поэму для детей. Чуковский переживал, что не сможет написать, потому что никогда раньше этого не делал. Но ему помог случай. Возвращаясь в поезде с заболевшим сыном, Чуковский под стук колес рассказывал ему сказку про крокодила. Сын очень внимательно слушал. Прошло несколько дней. Корней Иванович уже забыл о том эпизоде, а сын запомнил все, рассказанное тогда отцом, наизусть. Так родилась его первая сказка «Крокодил». </a:t>
            </a:r>
          </a:p>
          <a:p>
            <a:pPr algn="just"/>
            <a:r>
              <a:rPr lang="ru-RU" sz="2200" dirty="0" smtClean="0"/>
              <a:t>С тех пор Чуковский стал любимым детским писателем. </a:t>
            </a:r>
          </a:p>
          <a:p>
            <a:pPr indent="457200" algn="just"/>
            <a:endParaRPr lang="ru-RU" sz="2200" dirty="0" smtClean="0"/>
          </a:p>
        </p:txBody>
      </p:sp>
      <p:sp>
        <p:nvSpPr>
          <p:cNvPr id="8" name="Управляющая кнопка: домой 7">
            <a:hlinkClick r:id="rId2" action="ppaction://hlinksldjump" highlightClick="1"/>
          </p:cNvPr>
          <p:cNvSpPr/>
          <p:nvPr/>
        </p:nvSpPr>
        <p:spPr>
          <a:xfrm>
            <a:off x="8429652" y="6174000"/>
            <a:ext cx="576000" cy="540000"/>
          </a:xfrm>
          <a:prstGeom prst="actionButtonHom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357158" y="1000108"/>
            <a:ext cx="850112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dirty="0" smtClean="0"/>
              <a:t>«Однажды на даче под Лугой я забрел далеко от дома и в незнакомой глуши провел часа три с детворой, которая копошилась у лесного ручья. День был безветренный, жаркий. </a:t>
            </a:r>
            <a:endParaRPr lang="ru-RU" sz="2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57158" y="2214554"/>
            <a:ext cx="478634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Мы лепили из глины человечков и зайцев, бросали в воду еловые шишки, ходили куда-то дразнить индюка и расстались лишь вечером, когда грозные родители разыскали детей и с упреками увели их домой. На душе у меня стало легко. Я бодро зашагал переулками среди огородов и дач...»</a:t>
            </a:r>
            <a:endParaRPr lang="ru-RU" sz="2400" dirty="0"/>
          </a:p>
        </p:txBody>
      </p:sp>
      <p:pic>
        <p:nvPicPr>
          <p:cNvPr id="14" name="Picture 4" descr="http://shkolazhizni.ru/img/content/i106/106735_or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14942" y="2357430"/>
            <a:ext cx="3600304" cy="3204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916542" y="285728"/>
            <a:ext cx="56978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0000"/>
                </a:solidFill>
              </a:rPr>
              <a:t>Признания старого сказочника</a:t>
            </a:r>
            <a:endParaRPr lang="ru-RU" sz="32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57158" y="785794"/>
            <a:ext cx="535785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/>
            <a:r>
              <a:rPr lang="ru-RU" sz="2500" dirty="0" smtClean="0"/>
              <a:t>«Передо мной внезапно возник каскад взбунтовавшихся, ошалелых вещей, вырвавшихся на волю из долгого плена, - великое множество вилок, стаканов, чайников, ведер, корыт, утюгов и ножей, в панике бегущих друг за дружкой. Причем во время этого отчаянно быстрого бегства каждая тарелка зазвучала совершенно иначе, чем, скажем, сковорода или чашка.  Бойкая и легковесная кастрюля пронеслась лихим четырехстопным хореем мимо отставшего от нее утюга…»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929322" y="1142984"/>
            <a:ext cx="2928958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300" dirty="0" smtClean="0"/>
              <a:t>И кастрюля на </a:t>
            </a:r>
            <a:r>
              <a:rPr lang="ru-RU" sz="2300" dirty="0" err="1" smtClean="0"/>
              <a:t>беГУ</a:t>
            </a:r>
            <a:r>
              <a:rPr lang="ru-RU" sz="2300" dirty="0" smtClean="0"/>
              <a:t> </a:t>
            </a:r>
          </a:p>
          <a:p>
            <a:pPr algn="just"/>
            <a:r>
              <a:rPr lang="ru-RU" sz="2300" dirty="0" smtClean="0"/>
              <a:t>Закричала </a:t>
            </a:r>
            <a:r>
              <a:rPr lang="ru-RU" sz="2300" dirty="0" err="1" smtClean="0"/>
              <a:t>утюГУ</a:t>
            </a:r>
            <a:r>
              <a:rPr lang="ru-RU" sz="2300" dirty="0" smtClean="0"/>
              <a:t>: </a:t>
            </a:r>
          </a:p>
          <a:p>
            <a:pPr algn="just"/>
            <a:r>
              <a:rPr lang="ru-RU" sz="2300" dirty="0" smtClean="0"/>
              <a:t>"Я </a:t>
            </a:r>
            <a:r>
              <a:rPr lang="ru-RU" sz="2300" dirty="0" err="1" smtClean="0"/>
              <a:t>беГУ</a:t>
            </a:r>
            <a:r>
              <a:rPr lang="ru-RU" sz="2300" dirty="0" smtClean="0"/>
              <a:t>, </a:t>
            </a:r>
            <a:r>
              <a:rPr lang="ru-RU" sz="2300" dirty="0" err="1" smtClean="0"/>
              <a:t>беГУ</a:t>
            </a:r>
            <a:r>
              <a:rPr lang="ru-RU" sz="2300" dirty="0" smtClean="0"/>
              <a:t>, </a:t>
            </a:r>
            <a:r>
              <a:rPr lang="ru-RU" sz="2300" dirty="0" err="1" smtClean="0"/>
              <a:t>беГУ</a:t>
            </a:r>
            <a:r>
              <a:rPr lang="ru-RU" sz="2300" dirty="0" smtClean="0"/>
              <a:t>, Удержаться не </a:t>
            </a:r>
            <a:r>
              <a:rPr lang="ru-RU" sz="2300" dirty="0" err="1" smtClean="0"/>
              <a:t>моГУ</a:t>
            </a:r>
            <a:r>
              <a:rPr lang="ru-RU" sz="2300" dirty="0" smtClean="0"/>
              <a:t>!"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916542" y="285728"/>
            <a:ext cx="56978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0000"/>
                </a:solidFill>
              </a:rPr>
              <a:t>Признания старого сказочника</a:t>
            </a:r>
            <a:endParaRPr lang="ru-RU" sz="3200" b="1" dirty="0">
              <a:solidFill>
                <a:srgbClr val="002060"/>
              </a:solidFill>
            </a:endParaRPr>
          </a:p>
        </p:txBody>
      </p:sp>
      <p:pic>
        <p:nvPicPr>
          <p:cNvPr id="10" name="Picture 2" descr="http://bigslide.ru/images/18/17287/960/img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929322" y="3000372"/>
            <a:ext cx="2925750" cy="298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428596" y="714356"/>
            <a:ext cx="8143932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600" dirty="0" smtClean="0"/>
              <a:t>«У чайника другая "походка"- шумная, суетливая и дробная.  В ней мне послышался шестистопный хорей... </a:t>
            </a:r>
          </a:p>
          <a:p>
            <a:pPr indent="457200" algn="just"/>
            <a:r>
              <a:rPr lang="ru-RU" sz="2600" dirty="0" smtClean="0"/>
              <a:t>Вот и чайник за кофейником бежит, </a:t>
            </a:r>
          </a:p>
          <a:p>
            <a:pPr indent="457200" algn="just"/>
            <a:r>
              <a:rPr lang="ru-RU" sz="2600" dirty="0" smtClean="0"/>
              <a:t>Тараторит, тараторит, дребезжит…»</a:t>
            </a:r>
          </a:p>
          <a:p>
            <a:pPr algn="r"/>
            <a:r>
              <a:rPr lang="ru-RU" sz="2600" dirty="0" smtClean="0"/>
              <a:t> </a:t>
            </a:r>
            <a:endParaRPr lang="ru-RU" sz="2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935695" y="142852"/>
            <a:ext cx="56978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0000"/>
                </a:solidFill>
              </a:rPr>
              <a:t>Признания старого сказочника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2357430"/>
            <a:ext cx="828680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600" dirty="0" smtClean="0"/>
              <a:t>Но вот раздались стеклянные, тонко звенящие звуки, вновь вернувшие сказке ее первоначальный напев: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42910" y="3143248"/>
            <a:ext cx="5000628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 smtClean="0"/>
              <a:t>А за ними блюдца, блюдца – </a:t>
            </a:r>
          </a:p>
          <a:p>
            <a:r>
              <a:rPr lang="ru-RU" sz="2600" dirty="0" err="1" smtClean="0"/>
              <a:t>Дзынь-ля-ля</a:t>
            </a:r>
            <a:r>
              <a:rPr lang="ru-RU" sz="2600" dirty="0" smtClean="0"/>
              <a:t>! </a:t>
            </a:r>
            <a:r>
              <a:rPr lang="ru-RU" sz="2600" dirty="0" err="1" smtClean="0"/>
              <a:t>Дзынь-ля-ля</a:t>
            </a:r>
            <a:r>
              <a:rPr lang="ru-RU" sz="2600" dirty="0" smtClean="0"/>
              <a:t>! </a:t>
            </a:r>
          </a:p>
          <a:p>
            <a:r>
              <a:rPr lang="ru-RU" sz="2600" dirty="0" smtClean="0"/>
              <a:t>Вдоль по улице несутся –</a:t>
            </a:r>
          </a:p>
          <a:p>
            <a:r>
              <a:rPr lang="ru-RU" sz="2600" dirty="0" smtClean="0"/>
              <a:t> </a:t>
            </a:r>
            <a:r>
              <a:rPr lang="ru-RU" sz="2600" dirty="0" err="1" smtClean="0"/>
              <a:t>Дзынь-ля-ля</a:t>
            </a:r>
            <a:r>
              <a:rPr lang="ru-RU" sz="2600" dirty="0" smtClean="0"/>
              <a:t>! </a:t>
            </a:r>
            <a:r>
              <a:rPr lang="ru-RU" sz="2600" dirty="0" err="1" smtClean="0"/>
              <a:t>Дзынь-ля-ля</a:t>
            </a:r>
            <a:r>
              <a:rPr lang="ru-RU" sz="2600" dirty="0" smtClean="0"/>
              <a:t>! </a:t>
            </a:r>
          </a:p>
          <a:p>
            <a:r>
              <a:rPr lang="ru-RU" sz="2600" dirty="0" smtClean="0"/>
              <a:t>На стаканы - </a:t>
            </a:r>
            <a:r>
              <a:rPr lang="ru-RU" sz="2600" dirty="0" err="1" smtClean="0"/>
              <a:t>дзынь</a:t>
            </a:r>
            <a:r>
              <a:rPr lang="ru-RU" sz="2600" dirty="0" smtClean="0"/>
              <a:t>!- натыкаются, </a:t>
            </a:r>
          </a:p>
          <a:p>
            <a:r>
              <a:rPr lang="ru-RU" sz="2600" dirty="0" smtClean="0"/>
              <a:t>И стаканы - </a:t>
            </a:r>
            <a:r>
              <a:rPr lang="ru-RU" sz="2600" dirty="0" err="1" smtClean="0"/>
              <a:t>дзынь</a:t>
            </a:r>
            <a:r>
              <a:rPr lang="ru-RU" sz="2600" dirty="0" smtClean="0"/>
              <a:t>!- разбиваются.…»</a:t>
            </a:r>
          </a:p>
        </p:txBody>
      </p:sp>
      <p:pic>
        <p:nvPicPr>
          <p:cNvPr id="10" name="Picture 2" descr="http://cs622720.vk.me/v622720922/24ec1/pwBCk6yU37I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500694" y="3429000"/>
            <a:ext cx="3103783" cy="208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857224" y="3571876"/>
            <a:ext cx="364333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/>
              <a:t>А за нею вилки, </a:t>
            </a:r>
          </a:p>
          <a:p>
            <a:pPr algn="just"/>
            <a:r>
              <a:rPr lang="ru-RU" sz="2800" dirty="0" smtClean="0"/>
              <a:t>Рюмки да бутылки, </a:t>
            </a:r>
          </a:p>
          <a:p>
            <a:pPr algn="just"/>
            <a:r>
              <a:rPr lang="ru-RU" sz="2800" dirty="0" smtClean="0"/>
              <a:t>Чашки да ложки </a:t>
            </a:r>
          </a:p>
          <a:p>
            <a:pPr algn="just"/>
            <a:r>
              <a:rPr lang="ru-RU" sz="2800" dirty="0" smtClean="0"/>
              <a:t>Скачут по дорожке.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42910" y="714356"/>
            <a:ext cx="785818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2800" dirty="0" smtClean="0">
                <a:solidFill>
                  <a:prstClr val="black"/>
                </a:solidFill>
              </a:rPr>
              <a:t>    Конечно, я нисколько не стремился к такой многообразной и переменчивой ритмике. Но как-то само собой вышло, что, чуть только передо мною пронеслась разная кухонная мелочь, четырехстопный хорей мгновенно преобразился в трехстопный: </a:t>
            </a:r>
          </a:p>
        </p:txBody>
      </p:sp>
      <p:pic>
        <p:nvPicPr>
          <p:cNvPr id="1026" name="Picture 2" descr="http://www.skazayka.ru/wp-content/uploads/2014/08/fed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429124" y="3000372"/>
            <a:ext cx="3924336" cy="295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6" name="Прямоугольник 5"/>
          <p:cNvSpPr/>
          <p:nvPr/>
        </p:nvSpPr>
        <p:spPr>
          <a:xfrm>
            <a:off x="1975371" y="285728"/>
            <a:ext cx="50086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0000"/>
                </a:solidFill>
              </a:rPr>
              <a:t>Признания старого сказочника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8429652" y="6174000"/>
            <a:ext cx="714348" cy="684000"/>
          </a:xfrm>
          <a:prstGeom prst="actionButtonHom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714356"/>
            <a:ext cx="821537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dirty="0" smtClean="0"/>
              <a:t>«Не заботился я и о том, чтобы походка стола, неуклюже, вперевалку бегущего вместе с посудой, была передана другой вариацией ритма, совсем не похожей на ту, какая изображала движение прочих вещей: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00034" y="2285992"/>
            <a:ext cx="4500594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2600" dirty="0" smtClean="0">
                <a:solidFill>
                  <a:prstClr val="black"/>
                </a:solidFill>
              </a:rPr>
              <a:t>Из окошка вывалился стол </a:t>
            </a:r>
          </a:p>
          <a:p>
            <a:pPr lvl="0" algn="just"/>
            <a:r>
              <a:rPr lang="ru-RU" sz="2600" dirty="0" smtClean="0">
                <a:solidFill>
                  <a:prstClr val="black"/>
                </a:solidFill>
              </a:rPr>
              <a:t>И пошел, пошел, </a:t>
            </a:r>
          </a:p>
          <a:p>
            <a:pPr lvl="0" algn="just"/>
            <a:r>
              <a:rPr lang="ru-RU" sz="2600" dirty="0" smtClean="0">
                <a:solidFill>
                  <a:prstClr val="black"/>
                </a:solidFill>
              </a:rPr>
              <a:t>пошел, пошел, пошел... </a:t>
            </a:r>
          </a:p>
          <a:p>
            <a:pPr lvl="0" algn="just"/>
            <a:r>
              <a:rPr lang="ru-RU" sz="2600" dirty="0" smtClean="0">
                <a:solidFill>
                  <a:prstClr val="black"/>
                </a:solidFill>
              </a:rPr>
              <a:t>А на нем, а на нем, </a:t>
            </a:r>
          </a:p>
          <a:p>
            <a:pPr lvl="0" algn="just"/>
            <a:r>
              <a:rPr lang="ru-RU" sz="2600" dirty="0" smtClean="0">
                <a:solidFill>
                  <a:prstClr val="black"/>
                </a:solidFill>
              </a:rPr>
              <a:t>Как на лошади верхом, </a:t>
            </a:r>
          </a:p>
          <a:p>
            <a:pPr lvl="0" algn="just"/>
            <a:r>
              <a:rPr lang="ru-RU" sz="2600" dirty="0" err="1" smtClean="0">
                <a:solidFill>
                  <a:prstClr val="black"/>
                </a:solidFill>
              </a:rPr>
              <a:t>Самоварище</a:t>
            </a:r>
            <a:r>
              <a:rPr lang="ru-RU" sz="2600" dirty="0" smtClean="0">
                <a:solidFill>
                  <a:prstClr val="black"/>
                </a:solidFill>
              </a:rPr>
              <a:t> сидит </a:t>
            </a:r>
          </a:p>
          <a:p>
            <a:pPr lvl="0" algn="just"/>
            <a:r>
              <a:rPr lang="ru-RU" sz="2600" dirty="0" smtClean="0">
                <a:solidFill>
                  <a:prstClr val="black"/>
                </a:solidFill>
              </a:rPr>
              <a:t>И товарищам кричит: </a:t>
            </a:r>
          </a:p>
          <a:p>
            <a:pPr lvl="0" algn="just"/>
            <a:r>
              <a:rPr lang="ru-RU" sz="2600" dirty="0" smtClean="0">
                <a:solidFill>
                  <a:prstClr val="black"/>
                </a:solidFill>
              </a:rPr>
              <a:t>"Уходите, бегите, </a:t>
            </a:r>
            <a:r>
              <a:rPr lang="ru-RU" sz="2600" dirty="0" err="1" smtClean="0">
                <a:solidFill>
                  <a:prstClr val="black"/>
                </a:solidFill>
              </a:rPr>
              <a:t>спасайтеся</a:t>
            </a:r>
            <a:r>
              <a:rPr lang="ru-RU" sz="2600" dirty="0" smtClean="0">
                <a:solidFill>
                  <a:prstClr val="black"/>
                </a:solidFill>
              </a:rPr>
              <a:t>!" </a:t>
            </a:r>
          </a:p>
        </p:txBody>
      </p:sp>
      <p:pic>
        <p:nvPicPr>
          <p:cNvPr id="54274" name="Picture 2" descr="http://belajakalitvaa.prolifeme.net/imagi/evripid-ifigeniya-v-avlide-5089-large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14942" y="2500306"/>
            <a:ext cx="3401920" cy="284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8" name="Прямоугольник 7"/>
          <p:cNvSpPr/>
          <p:nvPr/>
        </p:nvSpPr>
        <p:spPr>
          <a:xfrm>
            <a:off x="500034" y="5572140"/>
            <a:ext cx="78581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     Так появилась сказка «</a:t>
            </a:r>
            <a:r>
              <a:rPr lang="ru-RU" sz="2800" dirty="0" err="1" smtClean="0"/>
              <a:t>Федорино</a:t>
            </a:r>
            <a:r>
              <a:rPr lang="ru-RU" sz="2800" dirty="0" smtClean="0"/>
              <a:t> горе», которая была впервые опубликована в 1926 году»</a:t>
            </a:r>
            <a:endParaRPr lang="ru-RU" sz="28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118247" y="214290"/>
            <a:ext cx="50086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0000"/>
                </a:solidFill>
              </a:rPr>
              <a:t>Признания старого сказочника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28596" y="2000240"/>
            <a:ext cx="535785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dirty="0" smtClean="0"/>
              <a:t>Причиной бегству послужило крайне легкомысленное отношение Федоры к чистоте, граничащее с беспечностью. </a:t>
            </a:r>
          </a:p>
          <a:p>
            <a:pPr indent="457200" algn="just"/>
            <a:r>
              <a:rPr lang="ru-RU" sz="2400" dirty="0" smtClean="0"/>
              <a:t>В процессе побега, посуда подвергалась моральному давлению со стороны котов Федоры, сообщавших о крайне неприятных перспективах, ожидающих посуду вне дома Федоры. Однако, сила духа домашней утвари не была сломлена и путь в лес продолжился.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42910" y="857232"/>
            <a:ext cx="778674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dirty="0" smtClean="0"/>
              <a:t>От бабушки Федоры сбежала вся посуда, кухонная утварь, столовые приборы и прочие необходимые в хозяйстве вещи. </a:t>
            </a:r>
            <a:endParaRPr lang="ru-RU" sz="2400" dirty="0"/>
          </a:p>
        </p:txBody>
      </p:sp>
      <p:pic>
        <p:nvPicPr>
          <p:cNvPr id="12" name="Picture 2" descr="http://www.playing-field.ru/img/2015/052210/304017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86446" y="2428868"/>
            <a:ext cx="3078061" cy="331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10" name="Прямоугольник 9"/>
          <p:cNvSpPr/>
          <p:nvPr/>
        </p:nvSpPr>
        <p:spPr>
          <a:xfrm>
            <a:off x="3398704" y="214290"/>
            <a:ext cx="23360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0000"/>
                </a:solidFill>
              </a:rPr>
              <a:t>Сюжет сказки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618</TotalTime>
  <Words>867</Words>
  <Application>Microsoft Office PowerPoint</Application>
  <PresentationFormat>Экран (4:3)</PresentationFormat>
  <Paragraphs>89</Paragraphs>
  <Slides>12</Slides>
  <Notes>2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HOME</dc:creator>
  <cp:lastModifiedBy>1395279</cp:lastModifiedBy>
  <cp:revision>148</cp:revision>
  <dcterms:created xsi:type="dcterms:W3CDTF">2016-04-03T13:10:07Z</dcterms:created>
  <dcterms:modified xsi:type="dcterms:W3CDTF">2020-10-03T15:25:14Z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274873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